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2" r:id="rId4"/>
  </p:sldMasterIdLst>
  <p:notesMasterIdLst>
    <p:notesMasterId r:id="rId17"/>
  </p:notesMasterIdLst>
  <p:sldIdLst>
    <p:sldId id="256" r:id="rId5"/>
    <p:sldId id="2146847054" r:id="rId6"/>
    <p:sldId id="262" r:id="rId7"/>
    <p:sldId id="263" r:id="rId8"/>
    <p:sldId id="265" r:id="rId9"/>
    <p:sldId id="2146847057" r:id="rId10"/>
    <p:sldId id="2146847060" r:id="rId11"/>
    <p:sldId id="2146847063" r:id="rId12"/>
    <p:sldId id="2146847062" r:id="rId13"/>
    <p:sldId id="2146847061" r:id="rId14"/>
    <p:sldId id="2146847055" r:id="rId15"/>
    <p:sldId id="259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2BA97"/>
    <a:srgbClr val="8E6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D80643B-4A5C-E10F-D383-D9DA91E98D65}" v="429" dt="2025-02-26T17:05:24.06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256A78-79A6-408F-8148-4F87BB81602D}" type="datetimeFigureOut">
              <a:rPr lang="en-IN" smtClean="0"/>
              <a:t>27-02-2025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E254F1-4415-47BF-9E91-C5D4B9A333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80084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2/27/2025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0175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2/27/2025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591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2/27/2025</a:t>
            </a:fld>
            <a:endParaRPr lang="en-US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849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3029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1302026"/>
            <a:ext cx="11029615" cy="46733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2/27/2025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443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2/27/2025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809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49285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1391479"/>
            <a:ext cx="5194767" cy="446957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1391479"/>
            <a:ext cx="5194769" cy="446957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2/27/2025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3232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2/27/2025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04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59224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2/27/2025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363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2/27/2025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4949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2/27/2025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766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2/27/2025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pPr algn="l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2895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55714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1415198"/>
            <a:ext cx="11029616" cy="45728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2/27/2025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14A64E4D-8DED-7830-2955-1BE78C5B0655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0485003" y="6437910"/>
            <a:ext cx="1125805" cy="365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897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11" r:id="rId5"/>
    <p:sldLayoutId id="2147483760" r:id="rId6"/>
    <p:sldLayoutId id="2147483762" r:id="rId7"/>
    <p:sldLayoutId id="2147483706" r:id="rId8"/>
    <p:sldLayoutId id="2147483709" r:id="rId9"/>
    <p:sldLayoutId id="2147483707" r:id="rId10"/>
    <p:sldLayoutId id="2147483708" r:id="rId11"/>
  </p:sldLayoutIdLst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dii4318/StegoEmbed.git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11E26-4C38-41A6-9857-11032CEECD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59108" y="1821635"/>
            <a:ext cx="9144000" cy="977778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Secure data Hiding in Images using steganography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-329782" y="1034321"/>
            <a:ext cx="12726648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CAPSTONE PROJECT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269230" y="3946242"/>
            <a:ext cx="9528623" cy="187743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 b="1" dirty="0">
                <a:solidFill>
                  <a:schemeClr val="accent6">
                    <a:lumMod val="20000"/>
                    <a:lumOff val="80000"/>
                  </a:schemeClr>
                </a:solidFill>
                <a:latin typeface="Arial" pitchFamily="34" charset="0"/>
                <a:cs typeface="Arial" pitchFamily="34" charset="0"/>
              </a:rPr>
              <a:t>Presented By</a:t>
            </a:r>
          </a:p>
          <a:p>
            <a:r>
              <a:rPr lang="en-US" sz="2400" b="1" dirty="0">
                <a:solidFill>
                  <a:schemeClr val="accent6">
                    <a:lumMod val="20000"/>
                    <a:lumOff val="80000"/>
                  </a:schemeClr>
                </a:solidFill>
                <a:latin typeface="Arial"/>
                <a:cs typeface="Arial"/>
              </a:rPr>
              <a:t>Student Name : Aditya Anand</a:t>
            </a:r>
          </a:p>
          <a:p>
            <a:r>
              <a:rPr lang="en-US" sz="2400" b="1" dirty="0">
                <a:solidFill>
                  <a:schemeClr val="accent6">
                    <a:lumMod val="20000"/>
                    <a:lumOff val="80000"/>
                  </a:schemeClr>
                </a:solidFill>
                <a:latin typeface="Arial"/>
                <a:cs typeface="Arial"/>
              </a:rPr>
              <a:t>Department : Computer Science And Information Technology</a:t>
            </a:r>
          </a:p>
          <a:p>
            <a:r>
              <a:rPr lang="en-US" sz="2400" b="1" dirty="0">
                <a:solidFill>
                  <a:schemeClr val="accent6">
                    <a:lumMod val="20000"/>
                    <a:lumOff val="80000"/>
                  </a:schemeClr>
                </a:solidFill>
                <a:latin typeface="Arial"/>
                <a:cs typeface="Arial"/>
              </a:rPr>
              <a:t>College Name : Gita Autonomous College , BBSR </a:t>
            </a:r>
          </a:p>
          <a:p>
            <a:endParaRPr lang="en-US" sz="2000" b="1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533255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9F08C-D61F-627D-C4E5-397E3E84F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accent1"/>
                </a:solidFill>
              </a:rPr>
              <a:t>GitHub Link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A299DD-46FA-7866-41D8-C1BFCC2F69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b="1" dirty="0"/>
              <a:t>         </a:t>
            </a:r>
            <a:r>
              <a:rPr lang="en-IN" sz="2400" b="1" dirty="0">
                <a:hlinkClick r:id="rId2"/>
              </a:rPr>
              <a:t>https://github.com/adii4318/StegoEmbed.git</a:t>
            </a:r>
            <a:r>
              <a:rPr lang="en-IN" sz="2400" b="1" dirty="0"/>
              <a:t> 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2FB0D3E9-11CE-A461-CCA6-1D5C9C2105C0}"/>
              </a:ext>
            </a:extLst>
          </p:cNvPr>
          <p:cNvSpPr/>
          <p:nvPr/>
        </p:nvSpPr>
        <p:spPr>
          <a:xfrm>
            <a:off x="1011634" y="3549445"/>
            <a:ext cx="216310" cy="25563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306647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638FD1-D00E-E75B-705C-564F06D93D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05435" indent="-305435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Enhanced Security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: Implementation of advanced encryption algorithms (AES/RSA) alongside steganography, and support for hiding messages in audio/video files.</a:t>
            </a:r>
          </a:p>
          <a:p>
            <a:pPr marL="305435" indent="-305435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Advanced Features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: Integration of blockchain for message verification, cloud storage support for secure image sharing, and AI-powered steganography detection resistance. </a:t>
            </a:r>
          </a:p>
          <a:p>
            <a:pPr marL="305435" indent="-305435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Cross-Platform Development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: Mobile application development (Android/iOS) and web-based version with real-time collaboration features.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F968F13-9AC4-7120-7ACD-9F752C767D5D}"/>
              </a:ext>
            </a:extLst>
          </p:cNvPr>
          <p:cNvSpPr txBox="1">
            <a:spLocks/>
          </p:cNvSpPr>
          <p:nvPr/>
        </p:nvSpPr>
        <p:spPr>
          <a:xfrm>
            <a:off x="535670" y="844659"/>
            <a:ext cx="11029616" cy="53029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5000" lnSpcReduction="20000"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400" b="1" dirty="0">
                <a:solidFill>
                  <a:schemeClr val="accent1"/>
                </a:solidFill>
                <a:latin typeface="Arial"/>
                <a:cs typeface="Arial"/>
              </a:rPr>
              <a:t>Future scope</a:t>
            </a:r>
          </a:p>
        </p:txBody>
      </p:sp>
    </p:spTree>
    <p:extLst>
      <p:ext uri="{BB962C8B-B14F-4D97-AF65-F5344CB8AC3E}">
        <p14:creationId xmlns:p14="http://schemas.microsoft.com/office/powerpoint/2010/main" val="6148826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BE4CA82-64EC-4D4E-A5E5-3EBB66E7B2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3041" y="2766218"/>
            <a:ext cx="9298744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sz="7200" b="1" dirty="0">
                <a:solidFill>
                  <a:srgbClr val="002060"/>
                </a:solidFill>
                <a:latin typeface="Arial"/>
                <a:cs typeface="Arial"/>
              </a:rPr>
              <a:t>THANK YOU</a:t>
            </a:r>
            <a:br>
              <a:rPr lang="en-US" b="1" dirty="0">
                <a:solidFill>
                  <a:srgbClr val="002060"/>
                </a:solidFill>
                <a:latin typeface="Arial"/>
                <a:cs typeface="Arial"/>
              </a:rPr>
            </a:br>
            <a:endParaRPr lang="en-US" b="1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62553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FFEB4C-F209-4AE7-AA2B-B3C26CE2C5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573" y="558468"/>
            <a:ext cx="10515600" cy="1325563"/>
          </a:xfrm>
        </p:spPr>
        <p:txBody>
          <a:bodyPr/>
          <a:lstStyle/>
          <a:p>
            <a:r>
              <a:rPr lang="en-US" b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678641-EEA3-4EC4-BF39-4075B0C120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8938"/>
            <a:ext cx="11019020" cy="5239062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2000" b="1" dirty="0">
                <a:latin typeface="Arial"/>
                <a:ea typeface="+mn-lt"/>
                <a:cs typeface="Arial"/>
              </a:rPr>
              <a:t>  </a:t>
            </a:r>
            <a:endParaRPr lang="en-US" dirty="0">
              <a:latin typeface="Arial"/>
              <a:cs typeface="Arial"/>
            </a:endParaRPr>
          </a:p>
          <a:p>
            <a:pPr marL="305435" indent="-305435"/>
            <a:r>
              <a:rPr lang="en-US" sz="2000" b="1" dirty="0">
                <a:latin typeface="Arial"/>
                <a:ea typeface="+mn-lt"/>
                <a:cs typeface="Arial"/>
              </a:rPr>
              <a:t>Technology used</a:t>
            </a:r>
            <a:endParaRPr lang="en-US" sz="2000" dirty="0">
              <a:latin typeface="Arial"/>
              <a:cs typeface="Arial"/>
            </a:endParaRPr>
          </a:p>
          <a:p>
            <a:pPr marL="305435" indent="-305435"/>
            <a:r>
              <a:rPr lang="en-US" sz="2000" b="1" dirty="0">
                <a:latin typeface="Arial"/>
                <a:ea typeface="+mn-lt"/>
                <a:cs typeface="+mn-lt"/>
              </a:rPr>
              <a:t>Wow factor </a:t>
            </a:r>
            <a:endParaRPr lang="en-US" sz="2000" dirty="0">
              <a:latin typeface="Arial"/>
              <a:ea typeface="+mn-lt"/>
              <a:cs typeface="+mn-lt"/>
            </a:endParaRPr>
          </a:p>
          <a:p>
            <a:pPr marL="305435" indent="-305435"/>
            <a:r>
              <a:rPr lang="en-US" sz="2000" b="1" dirty="0">
                <a:latin typeface="Arial"/>
                <a:ea typeface="+mn-lt"/>
                <a:cs typeface="+mn-lt"/>
              </a:rPr>
              <a:t>End users</a:t>
            </a:r>
          </a:p>
          <a:p>
            <a:pPr marL="305435" indent="-305435"/>
            <a:r>
              <a:rPr lang="en-US" sz="2000" b="1" dirty="0">
                <a:latin typeface="Arial"/>
                <a:ea typeface="+mn-lt"/>
                <a:cs typeface="+mn-lt"/>
              </a:rPr>
              <a:t>Result</a:t>
            </a:r>
          </a:p>
          <a:p>
            <a:pPr marL="305435" indent="-305435"/>
            <a:r>
              <a:rPr lang="en-US" sz="2000" b="1" dirty="0">
                <a:latin typeface="Arial"/>
                <a:ea typeface="+mn-lt"/>
                <a:cs typeface="+mn-lt"/>
              </a:rPr>
              <a:t>Conclusion</a:t>
            </a:r>
          </a:p>
          <a:p>
            <a:pPr marL="305435" indent="-305435"/>
            <a:r>
              <a:rPr lang="en-US" sz="2000" b="1" dirty="0">
                <a:latin typeface="Arial"/>
                <a:ea typeface="+mn-lt"/>
                <a:cs typeface="+mn-lt"/>
              </a:rPr>
              <a:t>Git-hub Link</a:t>
            </a:r>
          </a:p>
          <a:p>
            <a:pPr marL="305435" indent="-305435"/>
            <a:r>
              <a:rPr lang="en-US" sz="2000" b="1" dirty="0">
                <a:latin typeface="Arial"/>
                <a:ea typeface="+mn-lt"/>
                <a:cs typeface="Arial"/>
              </a:rPr>
              <a:t>Problem Statement </a:t>
            </a:r>
          </a:p>
          <a:p>
            <a:pPr marL="305435" indent="-305435"/>
            <a:r>
              <a:rPr lang="en-US" sz="2000" b="1" dirty="0">
                <a:latin typeface="Arial"/>
                <a:ea typeface="+mn-lt"/>
                <a:cs typeface="+mn-lt"/>
              </a:rPr>
              <a:t>Future scope</a:t>
            </a:r>
          </a:p>
          <a:p>
            <a:pPr marL="0" indent="0">
              <a:buNone/>
            </a:pPr>
            <a:endParaRPr lang="en-US" sz="2000" b="1" dirty="0">
              <a:latin typeface="Arial"/>
              <a:ea typeface="+mn-lt"/>
              <a:cs typeface="+mn-lt"/>
            </a:endParaRPr>
          </a:p>
          <a:p>
            <a:pPr marL="305435" indent="-305435"/>
            <a:endParaRPr lang="en-US" sz="2000" b="1" dirty="0">
              <a:latin typeface="Arial"/>
              <a:ea typeface="+mn-lt"/>
              <a:cs typeface="+mn-lt"/>
            </a:endParaRPr>
          </a:p>
          <a:p>
            <a:pPr marL="305435" indent="-305435"/>
            <a:endParaRPr lang="en-US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001537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FBA75B4-2DD5-42EB-9397-F36BFB8BA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911047"/>
            <a:ext cx="11029616" cy="530296"/>
          </a:xfrm>
        </p:spPr>
        <p:txBody>
          <a:bodyPr>
            <a:normAutofit fontScale="90000"/>
          </a:bodyPr>
          <a:lstStyle/>
          <a:p>
            <a:r>
              <a:rPr lang="en-US" sz="4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Problem Statement</a:t>
            </a:r>
            <a:endParaRPr lang="en-US" sz="4400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FEE4A9C-3F57-7DA7-91FD-715C3FB47F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0760" y="1441343"/>
            <a:ext cx="11029615" cy="4673324"/>
          </a:xfrm>
        </p:spPr>
        <p:txBody>
          <a:bodyPr>
            <a:normAutofit/>
          </a:bodyPr>
          <a:lstStyle/>
          <a:p>
            <a:pPr marL="305435" indent="-305435" algn="just">
              <a:buNone/>
            </a:pPr>
            <a:r>
              <a:rPr lang="en-US" sz="2800" i="0" dirty="0">
                <a:solidFill>
                  <a:schemeClr val="tx1"/>
                </a:solidFill>
                <a:effectLst/>
                <a:latin typeface="Franklin Gothic Demi"/>
                <a:ea typeface="+mn-lt"/>
                <a:cs typeface="+mn-lt"/>
              </a:rPr>
              <a:t>In </a:t>
            </a:r>
            <a:r>
              <a:rPr lang="en-US" sz="2800" dirty="0">
                <a:solidFill>
                  <a:schemeClr val="tx1"/>
                </a:solidFill>
                <a:latin typeface="Franklin Gothic Demi"/>
                <a:ea typeface="+mn-lt"/>
                <a:cs typeface="+mn-lt"/>
              </a:rPr>
              <a:t>the modern </a:t>
            </a:r>
            <a:r>
              <a:rPr lang="en-US" sz="2800" i="0" dirty="0">
                <a:solidFill>
                  <a:schemeClr val="tx1"/>
                </a:solidFill>
                <a:effectLst/>
                <a:latin typeface="Franklin Gothic Demi"/>
                <a:ea typeface="+mn-lt"/>
                <a:cs typeface="+mn-lt"/>
              </a:rPr>
              <a:t>digital </a:t>
            </a:r>
            <a:r>
              <a:rPr lang="en-US" sz="2800" dirty="0">
                <a:solidFill>
                  <a:schemeClr val="tx1"/>
                </a:solidFill>
                <a:latin typeface="Franklin Gothic Demi"/>
                <a:ea typeface="+mn-lt"/>
                <a:cs typeface="+mn-lt"/>
              </a:rPr>
              <a:t>era</a:t>
            </a:r>
            <a:r>
              <a:rPr lang="en-US" sz="2800" i="0" dirty="0">
                <a:solidFill>
                  <a:schemeClr val="tx1"/>
                </a:solidFill>
                <a:effectLst/>
                <a:latin typeface="Franklin Gothic Demi"/>
                <a:ea typeface="+mn-lt"/>
                <a:cs typeface="+mn-lt"/>
              </a:rPr>
              <a:t>, </a:t>
            </a:r>
            <a:r>
              <a:rPr lang="en-US" sz="2800" dirty="0">
                <a:solidFill>
                  <a:schemeClr val="tx1"/>
                </a:solidFill>
                <a:latin typeface="Franklin Gothic Demi"/>
                <a:ea typeface="+mn-lt"/>
                <a:cs typeface="+mn-lt"/>
              </a:rPr>
              <a:t>ensuring </a:t>
            </a:r>
            <a:r>
              <a:rPr lang="en-US" sz="2800" i="0" dirty="0">
                <a:solidFill>
                  <a:schemeClr val="tx1"/>
                </a:solidFill>
                <a:effectLst/>
                <a:latin typeface="Franklin Gothic Demi"/>
                <a:ea typeface="+mn-lt"/>
                <a:cs typeface="+mn-lt"/>
              </a:rPr>
              <a:t>secure communication </a:t>
            </a:r>
            <a:r>
              <a:rPr lang="en-US" sz="2800" dirty="0">
                <a:solidFill>
                  <a:schemeClr val="tx1"/>
                </a:solidFill>
                <a:latin typeface="Franklin Gothic Demi"/>
                <a:ea typeface="+mn-lt"/>
                <a:cs typeface="+mn-lt"/>
              </a:rPr>
              <a:t>is </a:t>
            </a:r>
            <a:r>
              <a:rPr lang="en-US" sz="2800" i="0" dirty="0">
                <a:solidFill>
                  <a:schemeClr val="tx1"/>
                </a:solidFill>
                <a:effectLst/>
                <a:latin typeface="Franklin Gothic Demi"/>
                <a:ea typeface="+mn-lt"/>
                <a:cs typeface="+mn-lt"/>
              </a:rPr>
              <a:t>a</a:t>
            </a:r>
            <a:r>
              <a:rPr lang="en-US" sz="2800" dirty="0">
                <a:solidFill>
                  <a:schemeClr val="tx1"/>
                </a:solidFill>
                <a:latin typeface="Franklin Gothic Demi"/>
                <a:ea typeface="+mn-lt"/>
                <a:cs typeface="+mn-lt"/>
              </a:rPr>
              <a:t> significant </a:t>
            </a:r>
            <a:r>
              <a:rPr lang="en-US" sz="2800" i="0" dirty="0">
                <a:solidFill>
                  <a:schemeClr val="tx1"/>
                </a:solidFill>
                <a:effectLst/>
                <a:latin typeface="Franklin Gothic Demi"/>
                <a:ea typeface="+mn-lt"/>
                <a:cs typeface="+mn-lt"/>
              </a:rPr>
              <a:t>challenge. While encryption </a:t>
            </a:r>
            <a:r>
              <a:rPr lang="en-US" sz="2800" dirty="0">
                <a:solidFill>
                  <a:schemeClr val="tx1"/>
                </a:solidFill>
                <a:latin typeface="Franklin Gothic Demi"/>
                <a:ea typeface="+mn-lt"/>
                <a:cs typeface="+mn-lt"/>
              </a:rPr>
              <a:t>renders </a:t>
            </a:r>
            <a:r>
              <a:rPr lang="en-US" sz="2800" i="0" dirty="0">
                <a:solidFill>
                  <a:schemeClr val="tx1"/>
                </a:solidFill>
                <a:effectLst/>
                <a:latin typeface="Franklin Gothic Demi"/>
                <a:ea typeface="+mn-lt"/>
                <a:cs typeface="+mn-lt"/>
              </a:rPr>
              <a:t>data unreadable, it </a:t>
            </a:r>
            <a:r>
              <a:rPr lang="en-US" sz="2800" dirty="0">
                <a:solidFill>
                  <a:schemeClr val="tx1"/>
                </a:solidFill>
                <a:latin typeface="Franklin Gothic Demi"/>
                <a:ea typeface="+mn-lt"/>
                <a:cs typeface="+mn-lt"/>
              </a:rPr>
              <a:t>also highlights </a:t>
            </a:r>
            <a:r>
              <a:rPr lang="en-US" sz="2800" i="0" dirty="0">
                <a:solidFill>
                  <a:schemeClr val="tx1"/>
                </a:solidFill>
                <a:effectLst/>
                <a:latin typeface="Franklin Gothic Demi"/>
                <a:ea typeface="+mn-lt"/>
                <a:cs typeface="+mn-lt"/>
              </a:rPr>
              <a:t>the </a:t>
            </a:r>
            <a:r>
              <a:rPr lang="en-US" sz="2800" dirty="0">
                <a:solidFill>
                  <a:schemeClr val="tx1"/>
                </a:solidFill>
                <a:latin typeface="Franklin Gothic Demi"/>
                <a:ea typeface="+mn-lt"/>
                <a:cs typeface="+mn-lt"/>
              </a:rPr>
              <a:t>presence </a:t>
            </a:r>
            <a:r>
              <a:rPr lang="en-US" sz="2800" i="0" dirty="0">
                <a:solidFill>
                  <a:schemeClr val="tx1"/>
                </a:solidFill>
                <a:effectLst/>
                <a:latin typeface="Franklin Gothic Demi"/>
                <a:ea typeface="+mn-lt"/>
                <a:cs typeface="+mn-lt"/>
              </a:rPr>
              <a:t>of </a:t>
            </a:r>
            <a:r>
              <a:rPr lang="en-US" sz="2800" dirty="0">
                <a:solidFill>
                  <a:schemeClr val="tx1"/>
                </a:solidFill>
                <a:latin typeface="Franklin Gothic Demi"/>
                <a:ea typeface="+mn-lt"/>
                <a:cs typeface="+mn-lt"/>
              </a:rPr>
              <a:t>confidential exchanges</a:t>
            </a:r>
            <a:r>
              <a:rPr lang="en-US" sz="2800" i="0" dirty="0">
                <a:solidFill>
                  <a:schemeClr val="tx1"/>
                </a:solidFill>
                <a:effectLst/>
                <a:latin typeface="Franklin Gothic Demi"/>
                <a:ea typeface="+mn-lt"/>
                <a:cs typeface="+mn-lt"/>
              </a:rPr>
              <a:t>. This project </a:t>
            </a:r>
            <a:r>
              <a:rPr lang="en-US" sz="2800" dirty="0">
                <a:solidFill>
                  <a:schemeClr val="tx1"/>
                </a:solidFill>
                <a:latin typeface="Franklin Gothic Demi"/>
                <a:ea typeface="+mn-lt"/>
                <a:cs typeface="+mn-lt"/>
              </a:rPr>
              <a:t>tackles </a:t>
            </a:r>
            <a:r>
              <a:rPr lang="en-US" sz="2800" i="0" dirty="0">
                <a:solidFill>
                  <a:schemeClr val="tx1"/>
                </a:solidFill>
                <a:effectLst/>
                <a:latin typeface="Franklin Gothic Demi"/>
                <a:ea typeface="+mn-lt"/>
                <a:cs typeface="+mn-lt"/>
              </a:rPr>
              <a:t>the need for </a:t>
            </a:r>
            <a:r>
              <a:rPr lang="en-US" sz="2800" dirty="0">
                <a:solidFill>
                  <a:schemeClr val="tx1"/>
                </a:solidFill>
                <a:latin typeface="Franklin Gothic Demi"/>
                <a:ea typeface="+mn-lt"/>
                <a:cs typeface="+mn-lt"/>
              </a:rPr>
              <a:t>discreet </a:t>
            </a:r>
            <a:r>
              <a:rPr lang="en-US" sz="2800" i="0" dirty="0">
                <a:solidFill>
                  <a:schemeClr val="tx1"/>
                </a:solidFill>
                <a:effectLst/>
                <a:latin typeface="Franklin Gothic Demi"/>
                <a:ea typeface="+mn-lt"/>
                <a:cs typeface="+mn-lt"/>
              </a:rPr>
              <a:t>message transmission by </a:t>
            </a:r>
            <a:r>
              <a:rPr lang="en-US" sz="2800" dirty="0">
                <a:solidFill>
                  <a:schemeClr val="tx1"/>
                </a:solidFill>
                <a:latin typeface="Franklin Gothic Demi"/>
                <a:ea typeface="+mn-lt"/>
                <a:cs typeface="+mn-lt"/>
              </a:rPr>
              <a:t>utilizing </a:t>
            </a:r>
            <a:r>
              <a:rPr lang="en-US" sz="2800" i="0" dirty="0">
                <a:solidFill>
                  <a:schemeClr val="tx1"/>
                </a:solidFill>
                <a:effectLst/>
                <a:latin typeface="Franklin Gothic Demi"/>
                <a:ea typeface="+mn-lt"/>
                <a:cs typeface="+mn-lt"/>
              </a:rPr>
              <a:t>steganography</a:t>
            </a:r>
            <a:r>
              <a:rPr lang="en-US" sz="2800" dirty="0">
                <a:solidFill>
                  <a:schemeClr val="tx1"/>
                </a:solidFill>
                <a:latin typeface="Franklin Gothic Demi"/>
                <a:ea typeface="+mn-lt"/>
                <a:cs typeface="+mn-lt"/>
              </a:rPr>
              <a:t>—</a:t>
            </a:r>
            <a:r>
              <a:rPr lang="en-US" sz="2800" i="0" dirty="0">
                <a:solidFill>
                  <a:schemeClr val="tx1"/>
                </a:solidFill>
                <a:effectLst/>
                <a:latin typeface="Franklin Gothic Demi"/>
                <a:ea typeface="+mn-lt"/>
                <a:cs typeface="+mn-lt"/>
              </a:rPr>
              <a:t>the </a:t>
            </a:r>
            <a:r>
              <a:rPr lang="en-US" sz="2800" dirty="0">
                <a:solidFill>
                  <a:schemeClr val="tx1"/>
                </a:solidFill>
                <a:latin typeface="Franklin Gothic Demi"/>
                <a:ea typeface="+mn-lt"/>
                <a:cs typeface="+mn-lt"/>
              </a:rPr>
              <a:t>technique </a:t>
            </a:r>
            <a:r>
              <a:rPr lang="en-US" sz="2800" i="0" dirty="0">
                <a:solidFill>
                  <a:schemeClr val="tx1"/>
                </a:solidFill>
                <a:effectLst/>
                <a:latin typeface="Franklin Gothic Demi"/>
                <a:ea typeface="+mn-lt"/>
                <a:cs typeface="+mn-lt"/>
              </a:rPr>
              <a:t>of </a:t>
            </a:r>
            <a:r>
              <a:rPr lang="en-US" sz="2800" dirty="0">
                <a:solidFill>
                  <a:schemeClr val="tx1"/>
                </a:solidFill>
                <a:latin typeface="Franklin Gothic Demi"/>
                <a:ea typeface="+mn-lt"/>
                <a:cs typeface="+mn-lt"/>
              </a:rPr>
              <a:t>concealing </a:t>
            </a:r>
            <a:r>
              <a:rPr lang="en-US" sz="2800" i="0" dirty="0">
                <a:solidFill>
                  <a:schemeClr val="tx1"/>
                </a:solidFill>
                <a:effectLst/>
                <a:latin typeface="Franklin Gothic Demi"/>
                <a:ea typeface="+mn-lt"/>
                <a:cs typeface="+mn-lt"/>
              </a:rPr>
              <a:t>information within </a:t>
            </a:r>
            <a:r>
              <a:rPr lang="en-US" sz="2800" dirty="0">
                <a:solidFill>
                  <a:schemeClr val="tx1"/>
                </a:solidFill>
                <a:latin typeface="Franklin Gothic Demi"/>
                <a:ea typeface="+mn-lt"/>
                <a:cs typeface="+mn-lt"/>
              </a:rPr>
              <a:t>seemingly ordinary </a:t>
            </a:r>
            <a:r>
              <a:rPr lang="en-US" sz="2800" i="0" dirty="0">
                <a:solidFill>
                  <a:schemeClr val="tx1"/>
                </a:solidFill>
                <a:effectLst/>
                <a:latin typeface="Franklin Gothic Demi"/>
                <a:ea typeface="+mn-lt"/>
                <a:cs typeface="+mn-lt"/>
              </a:rPr>
              <a:t>images. The solution </a:t>
            </a:r>
            <a:r>
              <a:rPr lang="en-US" sz="2800" dirty="0">
                <a:solidFill>
                  <a:schemeClr val="tx1"/>
                </a:solidFill>
                <a:latin typeface="Franklin Gothic Demi"/>
                <a:ea typeface="+mn-lt"/>
                <a:cs typeface="+mn-lt"/>
              </a:rPr>
              <a:t>offers an intuitive </a:t>
            </a:r>
            <a:r>
              <a:rPr lang="en-US" sz="2800" i="0" dirty="0">
                <a:solidFill>
                  <a:schemeClr val="tx1"/>
                </a:solidFill>
                <a:effectLst/>
                <a:latin typeface="Franklin Gothic Demi"/>
                <a:ea typeface="+mn-lt"/>
                <a:cs typeface="+mn-lt"/>
              </a:rPr>
              <a:t>GUI</a:t>
            </a:r>
            <a:r>
              <a:rPr lang="en-US" sz="2800" dirty="0">
                <a:solidFill>
                  <a:schemeClr val="tx1"/>
                </a:solidFill>
                <a:latin typeface="Franklin Gothic Demi"/>
                <a:ea typeface="+mn-lt"/>
                <a:cs typeface="+mn-lt"/>
              </a:rPr>
              <a:t> </a:t>
            </a:r>
            <a:r>
              <a:rPr lang="en-US" sz="2800" i="0" dirty="0">
                <a:solidFill>
                  <a:schemeClr val="tx1"/>
                </a:solidFill>
                <a:effectLst/>
                <a:latin typeface="Franklin Gothic Demi"/>
                <a:ea typeface="+mn-lt"/>
                <a:cs typeface="+mn-lt"/>
              </a:rPr>
              <a:t>application that </a:t>
            </a:r>
            <a:r>
              <a:rPr lang="en-US" sz="2800" dirty="0">
                <a:solidFill>
                  <a:schemeClr val="tx1"/>
                </a:solidFill>
                <a:latin typeface="Franklin Gothic Demi"/>
                <a:ea typeface="+mn-lt"/>
                <a:cs typeface="+mn-lt"/>
              </a:rPr>
              <a:t>seamlessly embeds </a:t>
            </a:r>
            <a:r>
              <a:rPr lang="en-US" sz="2800" i="0" dirty="0">
                <a:solidFill>
                  <a:schemeClr val="tx1"/>
                </a:solidFill>
                <a:effectLst/>
                <a:latin typeface="Franklin Gothic Demi"/>
                <a:ea typeface="+mn-lt"/>
                <a:cs typeface="+mn-lt"/>
              </a:rPr>
              <a:t>text messages </a:t>
            </a:r>
            <a:r>
              <a:rPr lang="en-US" sz="2800" dirty="0">
                <a:solidFill>
                  <a:schemeClr val="tx1"/>
                </a:solidFill>
                <a:latin typeface="Franklin Gothic Demi"/>
                <a:ea typeface="+mn-lt"/>
                <a:cs typeface="+mn-lt"/>
              </a:rPr>
              <a:t>into </a:t>
            </a:r>
            <a:r>
              <a:rPr lang="en-US" sz="2800" i="0" dirty="0">
                <a:solidFill>
                  <a:schemeClr val="tx1"/>
                </a:solidFill>
                <a:effectLst/>
                <a:latin typeface="Franklin Gothic Demi"/>
                <a:ea typeface="+mn-lt"/>
                <a:cs typeface="+mn-lt"/>
              </a:rPr>
              <a:t>digital</a:t>
            </a:r>
            <a:endParaRPr lang="en-US" sz="2800" dirty="0">
              <a:solidFill>
                <a:schemeClr val="tx1"/>
              </a:solidFill>
              <a:latin typeface="Franklin Gothic Demi"/>
              <a:ea typeface="+mn-lt"/>
              <a:cs typeface="+mn-lt"/>
            </a:endParaRPr>
          </a:p>
          <a:p>
            <a:pPr marL="0" indent="0" algn="just">
              <a:buNone/>
            </a:pPr>
            <a:endParaRPr lang="en-US" sz="2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64211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FBA75B4-2DD5-42EB-9397-F36BFB8BA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Technology  used</a:t>
            </a:r>
            <a:endParaRPr lang="en-US" sz="4400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041FD9D-DF07-9C37-1E61-1D920E0EF1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9257" y="1232452"/>
            <a:ext cx="11613485" cy="5298825"/>
          </a:xfr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Libraries &amp; Platforms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2400" b="1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Libraries:</a:t>
            </a:r>
          </a:p>
          <a:p>
            <a:pPr lvl="1" defTabSz="914400" eaLnBrk="0" fontAlgn="base" hangingPunct="0">
              <a:spcBef>
                <a:spcPct val="0"/>
              </a:spcBef>
              <a:spcAft>
                <a:spcPct val="0"/>
              </a:spcAft>
              <a:buSzTx/>
              <a:buFont typeface="Wingdings" panose="05000000000000000000" pitchFamily="2" charset="2"/>
              <a:buChar char="§"/>
            </a:pP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OpenCV (cv2)</a:t>
            </a:r>
          </a:p>
          <a:p>
            <a:pPr lvl="1" defTabSz="914400" eaLnBrk="0" fontAlgn="base" hangingPunct="0">
              <a:spcBef>
                <a:spcPct val="0"/>
              </a:spcBef>
              <a:spcAft>
                <a:spcPct val="0"/>
              </a:spcAft>
              <a:buSzTx/>
              <a:buFont typeface="Wingdings" panose="05000000000000000000" pitchFamily="2" charset="2"/>
              <a:buChar char="§"/>
            </a:pPr>
            <a:r>
              <a:rPr kumimoji="0" lang="en-US" altLang="en-US" sz="24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Tkinter</a:t>
            </a: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&amp; </a:t>
            </a:r>
            <a:r>
              <a:rPr kumimoji="0" lang="en-US" altLang="en-US" sz="24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ttk</a:t>
            </a:r>
            <a:endParaRPr kumimoji="0" lang="en-US" altLang="en-US" sz="2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1" defTabSz="914400" eaLnBrk="0" fontAlgn="base" hangingPunct="0">
              <a:spcBef>
                <a:spcPct val="0"/>
              </a:spcBef>
              <a:spcAft>
                <a:spcPct val="0"/>
              </a:spcAft>
              <a:buSzTx/>
              <a:buFont typeface="Wingdings" panose="05000000000000000000" pitchFamily="2" charset="2"/>
              <a:buChar char="§"/>
            </a:pP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NumPy</a:t>
            </a:r>
          </a:p>
          <a:p>
            <a:pPr lvl="1" defTabSz="914400" eaLnBrk="0" fontAlgn="base" hangingPunct="0">
              <a:spcBef>
                <a:spcPct val="0"/>
              </a:spcBef>
              <a:spcAft>
                <a:spcPct val="0"/>
              </a:spcAft>
              <a:buSzTx/>
              <a:buFont typeface="Wingdings" panose="05000000000000000000" pitchFamily="2" charset="2"/>
              <a:buChar char="§"/>
            </a:pP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Pillow</a:t>
            </a:r>
          </a:p>
          <a:p>
            <a:pPr lvl="1" defTabSz="914400" eaLnBrk="0" fontAlgn="base" hangingPunct="0">
              <a:spcBef>
                <a:spcPct val="0"/>
              </a:spcBef>
              <a:spcAft>
                <a:spcPct val="0"/>
              </a:spcAft>
              <a:buSzTx/>
              <a:buFont typeface="Wingdings" panose="05000000000000000000" pitchFamily="2" charset="2"/>
              <a:buChar char="§"/>
            </a:pPr>
            <a:r>
              <a:rPr kumimoji="0" lang="en-US" altLang="en-US" sz="24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os</a:t>
            </a:r>
            <a:endParaRPr kumimoji="0" lang="en-US" altLang="en-US" sz="2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1" defTabSz="914400" eaLnBrk="0" fontAlgn="base" hangingPunct="0">
              <a:spcBef>
                <a:spcPct val="0"/>
              </a:spcBef>
              <a:spcAft>
                <a:spcPct val="0"/>
              </a:spcAft>
              <a:buSzTx/>
              <a:buFont typeface="Wingdings" panose="05000000000000000000" pitchFamily="2" charset="2"/>
              <a:buChar char="§"/>
            </a:pPr>
            <a:r>
              <a:rPr kumimoji="0" lang="en-US" altLang="en-US" sz="24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Pathlib</a:t>
            </a:r>
            <a:endParaRPr kumimoji="0" lang="en-US" altLang="en-US" sz="2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324000" lvl="1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endParaRPr kumimoji="0" lang="en-US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Platform:</a:t>
            </a:r>
          </a:p>
          <a:p>
            <a:pPr lvl="1" defTabSz="914400" eaLnBrk="0" fontAlgn="base" hangingPunct="0">
              <a:spcBef>
                <a:spcPct val="0"/>
              </a:spcBef>
              <a:spcAft>
                <a:spcPct val="0"/>
              </a:spcAft>
              <a:buSzTx/>
              <a:buFont typeface="Wingdings" panose="05000000000000000000" pitchFamily="2" charset="2"/>
              <a:buChar char="§"/>
            </a:pP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Python 3.8+ </a:t>
            </a:r>
          </a:p>
          <a:p>
            <a:pPr marL="0" indent="0">
              <a:buNone/>
            </a:pPr>
            <a:r>
              <a:rPr lang="en-IN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103584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FBA75B4-2DD5-42EB-9397-F36BFB8BA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1" y="771730"/>
            <a:ext cx="11029616" cy="530296"/>
          </a:xfrm>
        </p:spPr>
        <p:txBody>
          <a:bodyPr>
            <a:noAutofit/>
          </a:bodyPr>
          <a:lstStyle/>
          <a:p>
            <a:r>
              <a:rPr lang="en-US" sz="3200" b="1" dirty="0">
                <a:solidFill>
                  <a:schemeClr val="accent1"/>
                </a:solidFill>
                <a:latin typeface="Arial"/>
                <a:ea typeface="+mj-lt"/>
                <a:cs typeface="Arial"/>
              </a:rPr>
              <a:t>Wow factors</a:t>
            </a:r>
            <a:endParaRPr lang="en-US" sz="3200" dirty="0">
              <a:solidFill>
                <a:schemeClr val="accent1"/>
              </a:solidFill>
              <a:latin typeface="Calibri Light"/>
              <a:cs typeface="Calibri Light"/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4FFAF3C-BA60-9181-132C-C36C403AAE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Modern Dark-Themed GUI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 - Professional interface with real-time status updates and color-coordinated design, making steganography accessible to non-technical users.</a:t>
            </a:r>
          </a:p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 typeface="Wingdings" panose="05000000000000000000" pitchFamily="2" charset="2"/>
              <a:buChar char="§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Dual Input System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 - Supports both direct text input and file loading, with automatic message length validation and image capacity checking.</a:t>
            </a:r>
          </a:p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 typeface="Wingdings" panose="05000000000000000000" pitchFamily="2" charset="2"/>
              <a:buChar char="§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Enhanced Security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 - Password protection for encoding/decoding with robust error handling, while maintaining original image quality.</a:t>
            </a:r>
          </a:p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 typeface="Wingdings" panose="05000000000000000000" pitchFamily="2" charset="2"/>
              <a:buChar char="§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Smart Message Processing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 - Efficient pixel utilization and automatic message length preservation, preventing data overflow while ensuring message integrity. These features combine security with user-friendliness, setting it apart from typical steganography tools that sacrifice one for the other. </a:t>
            </a:r>
          </a:p>
          <a:p>
            <a:pPr marL="0" indent="0">
              <a:buNone/>
            </a:pPr>
            <a:endParaRPr lang="en-IN" sz="1800" b="1" dirty="0">
              <a:solidFill>
                <a:srgbClr val="0F0F0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20245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45986D-DBC5-8220-FE6F-7F2ABC7C4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accent1"/>
                </a:solidFill>
              </a:rPr>
              <a:t>End users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679E23-F86A-AFA9-FE9C-7F5A518E81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sz="4000" b="1" i="0" dirty="0">
                <a:solidFill>
                  <a:schemeClr val="tx1"/>
                </a:solidFill>
                <a:effectLst/>
                <a:latin typeface="Segoe WPC"/>
              </a:rPr>
              <a:t>Individuals</a:t>
            </a:r>
          </a:p>
          <a:p>
            <a:r>
              <a:rPr lang="en-IN" sz="4000" b="1" i="0" dirty="0">
                <a:solidFill>
                  <a:schemeClr val="tx1"/>
                </a:solidFill>
                <a:effectLst/>
                <a:latin typeface="Segoe WPC"/>
              </a:rPr>
              <a:t>Educational S</a:t>
            </a:r>
            <a:r>
              <a:rPr lang="en-IN" sz="4000" b="1" dirty="0">
                <a:solidFill>
                  <a:schemeClr val="tx1"/>
                </a:solidFill>
                <a:latin typeface="Segoe WPC"/>
              </a:rPr>
              <a:t>ector</a:t>
            </a:r>
          </a:p>
          <a:p>
            <a:r>
              <a:rPr lang="en-IN" sz="4000" b="1" dirty="0">
                <a:solidFill>
                  <a:schemeClr val="tx1"/>
                </a:solidFill>
                <a:latin typeface="Segoe WPC"/>
              </a:rPr>
              <a:t>Security Professionals</a:t>
            </a:r>
          </a:p>
          <a:p>
            <a:r>
              <a:rPr lang="en-IN" sz="4000" b="1" dirty="0">
                <a:solidFill>
                  <a:schemeClr val="tx1"/>
                </a:solidFill>
                <a:latin typeface="Segoe WPC"/>
              </a:rPr>
              <a:t>Digital </a:t>
            </a:r>
            <a:r>
              <a:rPr lang="en-IN" sz="4000" b="1" dirty="0" err="1">
                <a:solidFill>
                  <a:schemeClr val="tx1"/>
                </a:solidFill>
                <a:latin typeface="Segoe WPC"/>
              </a:rPr>
              <a:t>RighPrivacy-Consciousts</a:t>
            </a:r>
            <a:r>
              <a:rPr lang="en-IN" sz="4000" b="1" dirty="0">
                <a:solidFill>
                  <a:schemeClr val="tx1"/>
                </a:solidFill>
                <a:latin typeface="Segoe WPC"/>
              </a:rPr>
              <a:t> </a:t>
            </a:r>
            <a:r>
              <a:rPr lang="en-IN" sz="2400" b="1" dirty="0">
                <a:solidFill>
                  <a:schemeClr val="tx1"/>
                </a:solidFill>
                <a:latin typeface="Segoe WPC"/>
              </a:rPr>
              <a:t>Activists</a:t>
            </a:r>
          </a:p>
          <a:p>
            <a:endParaRPr lang="en-IN" b="1" i="0" dirty="0">
              <a:solidFill>
                <a:schemeClr val="tx1"/>
              </a:solidFill>
              <a:effectLst/>
              <a:latin typeface="Segoe WPC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190438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8070C-FF0D-BBE3-3D8A-C3794CCCE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662" y="628710"/>
            <a:ext cx="11029616" cy="530296"/>
          </a:xfrm>
        </p:spPr>
        <p:txBody>
          <a:bodyPr/>
          <a:lstStyle/>
          <a:p>
            <a:r>
              <a:rPr lang="en-IN" dirty="0">
                <a:solidFill>
                  <a:schemeClr val="accent1"/>
                </a:solidFill>
              </a:rPr>
              <a:t>Results</a:t>
            </a:r>
          </a:p>
        </p:txBody>
      </p:sp>
      <p:pic>
        <p:nvPicPr>
          <p:cNvPr id="6" name="Content Placeholder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5D5DC7A-FD95-F0EA-7E18-0A294B5053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29183" t="17690" r="28648" b="20175"/>
          <a:stretch/>
        </p:blipFill>
        <p:spPr>
          <a:xfrm>
            <a:off x="509023" y="1164316"/>
            <a:ext cx="5078208" cy="3917192"/>
          </a:xfrm>
        </p:spPr>
      </p:pic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EAA6B2B-9E33-099D-5242-D1F55E542A1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8797" t="27024" r="19529" b="10865"/>
          <a:stretch/>
        </p:blipFill>
        <p:spPr>
          <a:xfrm>
            <a:off x="6600939" y="1603575"/>
            <a:ext cx="5084374" cy="401898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2212709-1022-87A9-1AD1-D45E010FED6C}"/>
              </a:ext>
            </a:extLst>
          </p:cNvPr>
          <p:cNvSpPr txBox="1"/>
          <p:nvPr/>
        </p:nvSpPr>
        <p:spPr>
          <a:xfrm>
            <a:off x="1124880" y="5179257"/>
            <a:ext cx="3499184" cy="369332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u="sng" dirty="0">
                <a:solidFill>
                  <a:schemeClr val="bg1"/>
                </a:solidFill>
              </a:rPr>
              <a:t>Output after running command</a:t>
            </a:r>
            <a:endParaRPr lang="en-US" b="1" u="sng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9AAC1A2-84DB-9B62-914F-CDC1715F3710}"/>
              </a:ext>
            </a:extLst>
          </p:cNvPr>
          <p:cNvSpPr txBox="1"/>
          <p:nvPr/>
        </p:nvSpPr>
        <p:spPr>
          <a:xfrm>
            <a:off x="7770635" y="5696517"/>
            <a:ext cx="3809999" cy="369332"/>
          </a:xfrm>
          <a:prstGeom prst="rect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/>
              <a:t>Encoding data in the image</a:t>
            </a:r>
          </a:p>
        </p:txBody>
      </p:sp>
    </p:spTree>
    <p:extLst>
      <p:ext uri="{BB962C8B-B14F-4D97-AF65-F5344CB8AC3E}">
        <p14:creationId xmlns:p14="http://schemas.microsoft.com/office/powerpoint/2010/main" val="20837152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494CC8-F9C6-24EA-3753-909115C328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62A18-58DE-FF34-933B-EBD5020376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accent1"/>
                </a:solidFill>
              </a:rPr>
              <a:t>Results</a:t>
            </a:r>
          </a:p>
        </p:txBody>
      </p:sp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984B740-EFA3-7887-0FF7-0A6DFCF5E4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31763" t="29201" r="55488" b="56688"/>
          <a:stretch/>
        </p:blipFill>
        <p:spPr>
          <a:xfrm>
            <a:off x="581191" y="1233181"/>
            <a:ext cx="2708933" cy="1589890"/>
          </a:xfrm>
        </p:spPr>
      </p:pic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B5017A3-EAF4-E1A2-0484-636C1C05D39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8931" t="26705" r="18976" b="11648"/>
          <a:stretch/>
        </p:blipFill>
        <p:spPr>
          <a:xfrm>
            <a:off x="6656024" y="1393519"/>
            <a:ext cx="5132028" cy="3981185"/>
          </a:xfrm>
          <a:prstGeom prst="rect">
            <a:avLst/>
          </a:prstGeom>
        </p:spPr>
      </p:pic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3C3785F-A72D-15B9-749F-1A481F3AE97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2302" t="40119" r="34604" b="40688"/>
          <a:stretch/>
        </p:blipFill>
        <p:spPr>
          <a:xfrm>
            <a:off x="1992218" y="3670634"/>
            <a:ext cx="2781771" cy="122891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6403C3D-98CD-F17B-1C11-44DFAA46DFFB}"/>
              </a:ext>
            </a:extLst>
          </p:cNvPr>
          <p:cNvSpPr txBox="1"/>
          <p:nvPr/>
        </p:nvSpPr>
        <p:spPr>
          <a:xfrm>
            <a:off x="716580" y="2917537"/>
            <a:ext cx="2496552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Normal &amp; encoded pic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ECF7B43-ACAF-9A33-D07E-BD8A12441F8D}"/>
              </a:ext>
            </a:extLst>
          </p:cNvPr>
          <p:cNvSpPr txBox="1"/>
          <p:nvPr/>
        </p:nvSpPr>
        <p:spPr>
          <a:xfrm>
            <a:off x="1932663" y="5002286"/>
            <a:ext cx="2905095" cy="36933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Wrong or No Password Error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260B796-5A24-8872-134E-7700A8416217}"/>
              </a:ext>
            </a:extLst>
          </p:cNvPr>
          <p:cNvSpPr txBox="1"/>
          <p:nvPr/>
        </p:nvSpPr>
        <p:spPr>
          <a:xfrm>
            <a:off x="7830794" y="5451536"/>
            <a:ext cx="3509451" cy="369332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Final Output If Password is correct</a:t>
            </a:r>
          </a:p>
        </p:txBody>
      </p:sp>
    </p:spTree>
    <p:extLst>
      <p:ext uri="{BB962C8B-B14F-4D97-AF65-F5344CB8AC3E}">
        <p14:creationId xmlns:p14="http://schemas.microsoft.com/office/powerpoint/2010/main" val="15532058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C6B3D-1072-C2D2-EBFE-E33CABE394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accent1"/>
                </a:solidFill>
              </a:rPr>
              <a:t>Conclusion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D3071DF1-808E-03AB-5116-3863FB5C54F6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10339" y="1426587"/>
            <a:ext cx="11371322" cy="47089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This Image Steganography application successfully addresses the need for covert communication by providing a secure, user-friendly solution for hiding messages within digital images. The project achieves its core objectives by: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Security &amp; Privacy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Successfully implementing LSB steganography with password protection, making secret messages undetectable to casual observers.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 typeface="Wingdings" panose="05000000000000000000" pitchFamily="2" charset="2"/>
              <a:buChar char="§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Accessibility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Creating an intuitive dark-themed GUI that makes steganography accessible to both technical and non-technical users.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 typeface="Wingdings" panose="05000000000000000000" pitchFamily="2" charset="2"/>
              <a:buChar char="§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Reliability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Ensuring message integrity through automatic capacity checking and efficient pixel utilization, preventing data loss or corruption.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lang="en-US" altLang="en-US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 project effectively bridges the gap between security and usability, making secure communication available to privacy-conscious individuals, educators, and security professionals </a:t>
            </a:r>
          </a:p>
        </p:txBody>
      </p:sp>
    </p:spTree>
    <p:extLst>
      <p:ext uri="{BB962C8B-B14F-4D97-AF65-F5344CB8AC3E}">
        <p14:creationId xmlns:p14="http://schemas.microsoft.com/office/powerpoint/2010/main" val="4233882376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Dividend">
      <a:majorFont>
        <a:latin typeface="Franklin Gothic Demi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b30265f8-c5e2-4918-b4a1-b977299ca3e2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F0268AC5E70984D8FE60B7154176407" ma:contentTypeVersion="15" ma:contentTypeDescription="Create a new document." ma:contentTypeScope="" ma:versionID="104e359103f0f57b1cf9676756e5b944">
  <xsd:schema xmlns:xsd="http://www.w3.org/2001/XMLSchema" xmlns:xs="http://www.w3.org/2001/XMLSchema" xmlns:p="http://schemas.microsoft.com/office/2006/metadata/properties" xmlns:ns3="b30265f8-c5e2-4918-b4a1-b977299ca3e2" xmlns:ns4="fadb41d3-f9cb-40fb-903c-8cacaba95bb5" targetNamespace="http://schemas.microsoft.com/office/2006/metadata/properties" ma:root="true" ma:fieldsID="5615b8f8aa772998bad551f24a33de0e" ns3:_="" ns4:_="">
    <xsd:import namespace="b30265f8-c5e2-4918-b4a1-b977299ca3e2"/>
    <xsd:import namespace="fadb41d3-f9cb-40fb-903c-8cacaba95bb5"/>
    <xsd:element name="properties">
      <xsd:complexType>
        <xsd:sequence>
          <xsd:element name="documentManagement">
            <xsd:complexType>
              <xsd:all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DateTaken" minOccurs="0"/>
                <xsd:element ref="ns3:MediaServiceObjectDetectorVersions" minOccurs="0"/>
                <xsd:element ref="ns3:MediaServiceSystem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LengthInSeconds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30265f8-c5e2-4918-b4a1-b977299ca3e2" elementFormDefault="qualified">
    <xsd:import namespace="http://schemas.microsoft.com/office/2006/documentManagement/types"/>
    <xsd:import namespace="http://schemas.microsoft.com/office/infopath/2007/PartnerControls"/>
    <xsd:element name="_activity" ma:index="8" nillable="true" ma:displayName="_activity" ma:hidden="true" ma:internalName="_activity">
      <xsd:simpleType>
        <xsd:restriction base="dms:Note"/>
      </xsd:simple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ystemTags" ma:index="17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22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adb41d3-f9cb-40fb-903c-8cacaba95bb5" elementFormDefault="qualified">
    <xsd:import namespace="http://schemas.microsoft.com/office/2006/documentManagement/types"/>
    <xsd:import namespace="http://schemas.microsoft.com/office/infopath/2007/PartnerControls"/>
    <xsd:element name="SharedWithUsers" ma:index="9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1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27BD4C1-B6B1-4715-ABF9-E660A51A4EA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D289AE2-D2AE-49D1-AFAC-3A79F6794255}">
  <ds:schemaRefs>
    <ds:schemaRef ds:uri="http://schemas.openxmlformats.org/package/2006/metadata/core-properties"/>
    <ds:schemaRef ds:uri="http://schemas.microsoft.com/office/2006/documentManagement/types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fadb41d3-f9cb-40fb-903c-8cacaba95bb5"/>
    <ds:schemaRef ds:uri="http://purl.org/dc/terms/"/>
    <ds:schemaRef ds:uri="b30265f8-c5e2-4918-b4a1-b977299ca3e2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9DD71778-17EE-4151-88AE-C8F4E8043BD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30265f8-c5e2-4918-b4a1-b977299ca3e2"/>
    <ds:schemaRef ds:uri="fadb41d3-f9cb-40fb-903c-8cacaba95bb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Future forward</Template>
  <TotalTime>72</TotalTime>
  <Words>488</Words>
  <Application>Microsoft Office PowerPoint</Application>
  <PresentationFormat>Widescreen</PresentationFormat>
  <Paragraphs>71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1" baseType="lpstr">
      <vt:lpstr>Arial</vt:lpstr>
      <vt:lpstr>Calibri</vt:lpstr>
      <vt:lpstr>Calibri Light</vt:lpstr>
      <vt:lpstr>Franklin Gothic Book</vt:lpstr>
      <vt:lpstr>Franklin Gothic Demi</vt:lpstr>
      <vt:lpstr>Segoe WPC</vt:lpstr>
      <vt:lpstr>Wingdings</vt:lpstr>
      <vt:lpstr>Wingdings 2</vt:lpstr>
      <vt:lpstr>DividendVTI</vt:lpstr>
      <vt:lpstr>Secure data Hiding in Images using steganography</vt:lpstr>
      <vt:lpstr>OUTLINE</vt:lpstr>
      <vt:lpstr>Problem Statement</vt:lpstr>
      <vt:lpstr>Technology  used</vt:lpstr>
      <vt:lpstr>Wow factors</vt:lpstr>
      <vt:lpstr>End users</vt:lpstr>
      <vt:lpstr>Results</vt:lpstr>
      <vt:lpstr>Results</vt:lpstr>
      <vt:lpstr>Conclusion</vt:lpstr>
      <vt:lpstr>GitHub Link</vt:lpstr>
      <vt:lpstr>PowerPoint Presentation</vt:lpstr>
      <vt:lpstr>THANK YOU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SkillsBuild Partner Update template</dc:title>
  <dc:creator>Vaibhav Ostwal</dc:creator>
  <cp:lastModifiedBy>ADITYA ANAND</cp:lastModifiedBy>
  <cp:revision>158</cp:revision>
  <dcterms:created xsi:type="dcterms:W3CDTF">2021-05-26T16:50:10Z</dcterms:created>
  <dcterms:modified xsi:type="dcterms:W3CDTF">2025-02-27T09:55:46Z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0x0101007F0268AC5E70984D8FE60B7154176407</vt:lpwstr>
  </property>
</Properties>
</file>